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46"/>
  </p:normalViewPr>
  <p:slideViewPr>
    <p:cSldViewPr snapToGrid="0" snapToObjects="1">
      <p:cViewPr varScale="1">
        <p:scale>
          <a:sx n="112" d="100"/>
          <a:sy n="112" d="100"/>
        </p:scale>
        <p:origin x="5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6/27/22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6/27/22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6/27/22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6/27/22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6/27/22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6/27/22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6/27/22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6/27/22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6/27/22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F57AC-CCDE-0BC2-8D2B-4CB86E005F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Unexplained Wealth Orders: Lessons from the UK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A2E1C8-D6DC-FAE9-3FFC-6F00CFFE85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Áine</a:t>
            </a:r>
            <a:r>
              <a:rPr lang="en-US" dirty="0"/>
              <a:t> Clancy, PhD candidate, QMUL</a:t>
            </a:r>
          </a:p>
          <a:p>
            <a:r>
              <a:rPr lang="en-US" dirty="0" err="1"/>
              <a:t>a.clancy@qmul.ac.uk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538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B3266-9E89-04FB-63D7-4F2123A9D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UWOs in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680B6-0B7D-02E6-FA79-20352E1BF8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Reflects the relative ease (in theory) of property owners explaining the lawfully obtained provenance of their assets</a:t>
            </a:r>
          </a:p>
          <a:p>
            <a:r>
              <a:rPr lang="en-US" dirty="0"/>
              <a:t>Available against PEPs and those suspected of involvement with serious crime, their families and close associates</a:t>
            </a:r>
          </a:p>
          <a:p>
            <a:r>
              <a:rPr lang="en-US" dirty="0"/>
              <a:t>Evidential / investigative tool: raise a presumption of ‘recoverable property’</a:t>
            </a:r>
          </a:p>
          <a:p>
            <a:r>
              <a:rPr lang="en-US" dirty="0"/>
              <a:t>Recently updated by the Economic Crime (Transparency and Enforcement) Act 2022</a:t>
            </a:r>
          </a:p>
        </p:txBody>
      </p:sp>
    </p:spTree>
    <p:extLst>
      <p:ext uri="{BB962C8B-B14F-4D97-AF65-F5344CB8AC3E}">
        <p14:creationId xmlns:p14="http://schemas.microsoft.com/office/powerpoint/2010/main" val="375632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4F2B1-CE59-4B1B-6495-E72A28D6B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obtain an UWO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BA38C-670C-1096-CB62-EBF9F20C47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- </a:t>
            </a:r>
            <a:r>
              <a:rPr lang="en-US" b="1" dirty="0"/>
              <a:t>Enforcement authorities </a:t>
            </a:r>
            <a:r>
              <a:rPr lang="en-US" dirty="0"/>
              <a:t>may apply to the </a:t>
            </a:r>
            <a:r>
              <a:rPr lang="en-US" b="1" dirty="0"/>
              <a:t>High Court</a:t>
            </a:r>
            <a:r>
              <a:rPr lang="en-US" dirty="0"/>
              <a:t> and must establish:</a:t>
            </a:r>
          </a:p>
          <a:p>
            <a:pPr lvl="1"/>
            <a:r>
              <a:rPr lang="en-US" dirty="0"/>
              <a:t>A respondent is a PEP or is, or is connected to someone, reasonably suspected of involvement in serious crime;</a:t>
            </a:r>
          </a:p>
          <a:p>
            <a:pPr lvl="1"/>
            <a:r>
              <a:rPr lang="en-US" dirty="0"/>
              <a:t>The respondent holds the property;</a:t>
            </a:r>
          </a:p>
          <a:p>
            <a:pPr lvl="1"/>
            <a:r>
              <a:rPr lang="en-US" dirty="0"/>
              <a:t>The relevant property is worth at least £50,000; and</a:t>
            </a:r>
          </a:p>
          <a:p>
            <a:pPr lvl="1"/>
            <a:r>
              <a:rPr lang="en-US" dirty="0"/>
              <a:t>Reasonable grounds for suspecting that:</a:t>
            </a:r>
          </a:p>
          <a:p>
            <a:pPr lvl="2"/>
            <a:r>
              <a:rPr lang="en-US" dirty="0"/>
              <a:t>the respondent’s ownership of the assets is incommensurate with their lawful income; or</a:t>
            </a:r>
          </a:p>
          <a:p>
            <a:pPr lvl="2"/>
            <a:r>
              <a:rPr lang="en-US" dirty="0"/>
              <a:t>the property has been obtained through unlawful conduct.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383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61731-7DD6-8A8E-9416-B733DB252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criticisms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E7348A-B701-EB9E-3125-A5786E4A9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Rights criticisms of civil recovery more generally</a:t>
            </a:r>
          </a:p>
          <a:p>
            <a:r>
              <a:rPr lang="en-US" dirty="0"/>
              <a:t>Definition of ‘PEPs’</a:t>
            </a:r>
          </a:p>
          <a:p>
            <a:r>
              <a:rPr lang="en-US" dirty="0"/>
              <a:t>Poor quality evidence acceptable for purposes of rebutting a presumption of ‘recoverable property’</a:t>
            </a:r>
          </a:p>
          <a:p>
            <a:r>
              <a:rPr lang="en-US" dirty="0"/>
              <a:t>The ‘lawfully obtained’ </a:t>
            </a:r>
            <a:r>
              <a:rPr lang="en-US" dirty="0" err="1"/>
              <a:t>defence</a:t>
            </a:r>
            <a:endParaRPr lang="en-US" dirty="0"/>
          </a:p>
          <a:p>
            <a:r>
              <a:rPr lang="en-US" dirty="0"/>
              <a:t>UWOs are </a:t>
            </a:r>
            <a:r>
              <a:rPr lang="en-US" b="1" dirty="0"/>
              <a:t>not </a:t>
            </a:r>
            <a:r>
              <a:rPr lang="en-US" dirty="0"/>
              <a:t>a panacea as an anti-corruption measure</a:t>
            </a:r>
          </a:p>
          <a:p>
            <a:r>
              <a:rPr lang="en-US" dirty="0"/>
              <a:t>The main criticism: funding, enforcement and expertise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04722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75</TotalTime>
  <Words>228</Words>
  <Application>Microsoft Macintosh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Corbel</vt:lpstr>
      <vt:lpstr>Wingdings 2</vt:lpstr>
      <vt:lpstr>Frame</vt:lpstr>
      <vt:lpstr>Unexplained Wealth Orders: Lessons from the UK</vt:lpstr>
      <vt:lpstr>UWOs in practice</vt:lpstr>
      <vt:lpstr>How to obtain an UWO</vt:lpstr>
      <vt:lpstr>Key criticisms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Unexplained Wealth Orders: Lessons from the UK</dc:title>
  <dc:creator>Áine Clancy</dc:creator>
  <cp:lastModifiedBy>Áine Clancy</cp:lastModifiedBy>
  <cp:revision>2</cp:revision>
  <dcterms:created xsi:type="dcterms:W3CDTF">2022-06-27T08:42:32Z</dcterms:created>
  <dcterms:modified xsi:type="dcterms:W3CDTF">2022-06-27T09:59:49Z</dcterms:modified>
</cp:coreProperties>
</file>